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sldIdLst>
    <p:sldId id="269" r:id="rId2"/>
    <p:sldId id="257" r:id="rId3"/>
    <p:sldId id="258" r:id="rId4"/>
    <p:sldId id="259" r:id="rId5"/>
    <p:sldId id="260" r:id="rId6"/>
    <p:sldId id="261" r:id="rId7"/>
    <p:sldId id="264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2" autoAdjust="0"/>
    <p:restoredTop sz="94660"/>
  </p:normalViewPr>
  <p:slideViewPr>
    <p:cSldViewPr snapToGrid="0">
      <p:cViewPr>
        <p:scale>
          <a:sx n="78" d="100"/>
          <a:sy n="78" d="100"/>
        </p:scale>
        <p:origin x="-84" y="-8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608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28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6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29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67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7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241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541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33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135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973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55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Setup and </a:t>
            </a:r>
            <a:r>
              <a:rPr lang="en-US" dirty="0"/>
              <a:t>C</a:t>
            </a:r>
            <a:r>
              <a:rPr lang="en-US" dirty="0" smtClean="0"/>
              <a:t>onfiguration</a:t>
            </a:r>
          </a:p>
          <a:p>
            <a:endParaRPr lang="en-US" dirty="0" smtClean="0"/>
          </a:p>
          <a:p>
            <a:r>
              <a:rPr lang="en-US" dirty="0" smtClean="0"/>
              <a:t>Typical Workflow</a:t>
            </a:r>
          </a:p>
          <a:p>
            <a:endParaRPr lang="en-US" dirty="0" smtClean="0"/>
          </a:p>
          <a:p>
            <a:r>
              <a:rPr lang="en-US" dirty="0" smtClean="0"/>
              <a:t>Example Application</a:t>
            </a:r>
          </a:p>
          <a:p>
            <a:endParaRPr lang="en-US" dirty="0" smtClean="0"/>
          </a:p>
          <a:p>
            <a:r>
              <a:rPr lang="en-US" dirty="0" smtClean="0"/>
              <a:t>Available Resources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99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Thanks for Watching!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996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Please contact us for further information.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Acknowledgement:</a:t>
            </a:r>
          </a:p>
          <a:p>
            <a:pPr marL="0" indent="0">
              <a:buNone/>
            </a:pPr>
            <a:r>
              <a:rPr lang="en-US" sz="2000" dirty="0" smtClean="0"/>
              <a:t>This work was sponsored by an Early Career Grant from the Office of Research and Sponsored Programs at Central Michigan University.</a:t>
            </a:r>
            <a:endParaRPr lang="en-US" sz="2000" dirty="0"/>
          </a:p>
        </p:txBody>
      </p:sp>
      <p:pic>
        <p:nvPicPr>
          <p:cNvPr id="1028" name="Picture 4" descr="http://sandgrains.matchboxmedia.org/media/Audience-Cheering-grey_500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0"/>
          <a:stretch/>
        </p:blipFill>
        <p:spPr bwMode="auto">
          <a:xfrm>
            <a:off x="838200" y="4126322"/>
            <a:ext cx="10638971" cy="273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49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Setup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681" y="1913444"/>
            <a:ext cx="5008637" cy="40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8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Setup: Power Supply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We utilize a BK Precision 1696 switchable power supply</a:t>
            </a:r>
          </a:p>
          <a:p>
            <a:endParaRPr lang="en-US" dirty="0" smtClean="0"/>
          </a:p>
          <a:p>
            <a:r>
              <a:rPr lang="en-US" dirty="0" smtClean="0"/>
              <a:t>Range and granularity of supported volts and amps falls into the right range for mobile devices and development platforms</a:t>
            </a:r>
          </a:p>
          <a:p>
            <a:endParaRPr lang="en-US" dirty="0" smtClean="0"/>
          </a:p>
          <a:p>
            <a:r>
              <a:rPr lang="en-US" dirty="0" smtClean="0"/>
              <a:t>Existing Python interface library from A. Sampson </a:t>
            </a:r>
            <a:endParaRPr lang="en-US" dirty="0"/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88828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Setup: </a:t>
            </a:r>
            <a:r>
              <a:rPr lang="en-US" dirty="0" err="1" smtClean="0"/>
              <a:t>Pandaboard</a:t>
            </a:r>
            <a:r>
              <a:rPr lang="en-US" dirty="0" smtClean="0"/>
              <a:t>/Mobile Device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690687"/>
            <a:ext cx="3115376" cy="2212445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207000" y="1825625"/>
            <a:ext cx="6146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main device we are utilizing is the </a:t>
            </a:r>
            <a:r>
              <a:rPr lang="en-US" dirty="0" err="1" smtClean="0"/>
              <a:t>Pandaboard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Embedded system/development platform resembling mid-range mobile phone specs</a:t>
            </a:r>
          </a:p>
          <a:p>
            <a:pPr lvl="1"/>
            <a:r>
              <a:rPr lang="en-US" dirty="0" smtClean="0"/>
              <a:t>Multiple operating systems available, including Android </a:t>
            </a:r>
          </a:p>
          <a:p>
            <a:pPr lvl="1"/>
            <a:r>
              <a:rPr lang="en-US" dirty="0" smtClean="0"/>
              <a:t>Directly connecting to the power supply</a:t>
            </a:r>
          </a:p>
          <a:p>
            <a:endParaRPr lang="en-US" dirty="0" smtClean="0"/>
          </a:p>
          <a:p>
            <a:r>
              <a:rPr lang="en-US" dirty="0" smtClean="0"/>
              <a:t>We also utilized the Samsung Admire lower-end smartphone</a:t>
            </a:r>
          </a:p>
          <a:p>
            <a:pPr lvl="1"/>
            <a:r>
              <a:rPr lang="en-US" dirty="0" smtClean="0"/>
              <a:t>Utilizing the battery connectors after removing the battery </a:t>
            </a:r>
            <a:endParaRPr lang="en-US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34035" y="3540058"/>
            <a:ext cx="1430670" cy="332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6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Setup: Measurement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PC style computer would work in this setup, as well as laptops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Required are 2x free USB connectors </a:t>
            </a:r>
            <a:br>
              <a:rPr lang="en-US" dirty="0" smtClean="0"/>
            </a:br>
            <a:r>
              <a:rPr lang="en-US" dirty="0" smtClean="0"/>
              <a:t>(one for mobile device, one for power supply)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Android SDK installed (might require </a:t>
            </a:r>
            <a:r>
              <a:rPr lang="en-US" dirty="0" err="1" smtClean="0"/>
              <a:t>sudo</a:t>
            </a:r>
            <a:r>
              <a:rPr lang="en-US" dirty="0" smtClean="0"/>
              <a:t> access)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Python with libraries, esp. </a:t>
            </a:r>
            <a:r>
              <a:rPr lang="en-US" dirty="0" err="1" smtClean="0"/>
              <a:t>matplotlib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(Linux/OSX preferred for ease of install)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027" y="3980285"/>
            <a:ext cx="879219" cy="879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034" y="4994441"/>
            <a:ext cx="2139143" cy="7225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860" y="2958216"/>
            <a:ext cx="745489" cy="88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1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Power supply at the correct voltage level and enough current available to draw, e.g. for </a:t>
            </a:r>
            <a:r>
              <a:rPr lang="en-US" dirty="0" err="1" smtClean="0"/>
              <a:t>Pandaboard</a:t>
            </a:r>
            <a:r>
              <a:rPr lang="en-US" dirty="0" smtClean="0"/>
              <a:t>, we use 5V and 2.6A.</a:t>
            </a:r>
          </a:p>
          <a:p>
            <a:r>
              <a:rPr lang="en-US" dirty="0" smtClean="0"/>
              <a:t>Cables connected</a:t>
            </a:r>
          </a:p>
          <a:p>
            <a:r>
              <a:rPr lang="en-US" dirty="0" smtClean="0"/>
              <a:t>Application installed on mobile device (ADB or other)</a:t>
            </a:r>
          </a:p>
          <a:p>
            <a:r>
              <a:rPr lang="en-US" dirty="0" smtClean="0"/>
              <a:t>ADB captures Android log output to file</a:t>
            </a:r>
          </a:p>
          <a:p>
            <a:r>
              <a:rPr lang="en-US" dirty="0" smtClean="0"/>
              <a:t>Power supply script captures values to file</a:t>
            </a:r>
          </a:p>
          <a:p>
            <a:r>
              <a:rPr lang="en-US" dirty="0" smtClean="0"/>
              <a:t>Execution of mobile application</a:t>
            </a:r>
          </a:p>
          <a:p>
            <a:r>
              <a:rPr lang="en-US" dirty="0" smtClean="0"/>
              <a:t>Termination of scripts</a:t>
            </a:r>
          </a:p>
          <a:p>
            <a:r>
              <a:rPr lang="en-US" dirty="0" smtClean="0"/>
              <a:t>Post-processing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0" t="15466" r="1230" b="14426"/>
          <a:stretch/>
        </p:blipFill>
        <p:spPr>
          <a:xfrm>
            <a:off x="7389845" y="2659224"/>
            <a:ext cx="3900196" cy="27245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1" t="9660" r="29423" b="22449"/>
          <a:stretch/>
        </p:blipFill>
        <p:spPr>
          <a:xfrm>
            <a:off x="7016621" y="1268960"/>
            <a:ext cx="4646644" cy="46559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2" name="Group 11"/>
          <p:cNvGrpSpPr/>
          <p:nvPr/>
        </p:nvGrpSpPr>
        <p:grpSpPr>
          <a:xfrm>
            <a:off x="5261219" y="788660"/>
            <a:ext cx="8045806" cy="5683503"/>
            <a:chOff x="5261219" y="788660"/>
            <a:chExt cx="8045806" cy="568350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1" t="25307" r="19422" b="19863"/>
            <a:stretch/>
          </p:blipFill>
          <p:spPr>
            <a:xfrm rot="8216502">
              <a:off x="5261219" y="1663999"/>
              <a:ext cx="2263612" cy="163776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" name="Rectangle 7"/>
            <p:cNvSpPr/>
            <p:nvPr/>
          </p:nvSpPr>
          <p:spPr>
            <a:xfrm>
              <a:off x="7938802" y="788660"/>
              <a:ext cx="4033969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dirty="0" smtClean="0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USB for ADB</a:t>
              </a:r>
              <a:endParaRPr lang="en-US" sz="360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9273056" y="2170988"/>
              <a:ext cx="4033969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dirty="0" smtClean="0">
                  <a:ln w="0"/>
                  <a:solidFill>
                    <a:schemeClr val="accent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SD-Card </a:t>
              </a:r>
            </a:p>
            <a:p>
              <a:pPr algn="ctr"/>
              <a:r>
                <a:rPr lang="en-US" sz="3600" dirty="0" smtClean="0">
                  <a:ln w="0"/>
                  <a:solidFill>
                    <a:schemeClr val="accent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with OS</a:t>
              </a:r>
              <a:endParaRPr lang="en-US" sz="3600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72354" y="5271834"/>
              <a:ext cx="4033969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dirty="0" smtClean="0">
                  <a:ln w="0"/>
                  <a:solidFill>
                    <a:schemeClr val="accent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HDMI to</a:t>
              </a:r>
            </a:p>
            <a:p>
              <a:pPr algn="ctr"/>
              <a:r>
                <a:rPr lang="en-US" sz="3600" dirty="0" smtClean="0">
                  <a:ln w="0"/>
                  <a:solidFill>
                    <a:schemeClr val="accent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display</a:t>
              </a:r>
              <a:endParaRPr lang="en-US" sz="3600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22419" y="3105836"/>
              <a:ext cx="4033969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dirty="0" smtClean="0">
                  <a:ln w="0"/>
                  <a:solidFill>
                    <a:schemeClr val="accent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Keyboard, </a:t>
              </a:r>
            </a:p>
            <a:p>
              <a:pPr algn="ctr"/>
              <a:r>
                <a:rPr lang="en-US" sz="3600" dirty="0" smtClean="0">
                  <a:ln w="0"/>
                  <a:solidFill>
                    <a:schemeClr val="accent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mouse,</a:t>
              </a:r>
            </a:p>
            <a:p>
              <a:pPr algn="ctr"/>
              <a:r>
                <a:rPr lang="en-US" sz="3600" dirty="0" smtClean="0">
                  <a:ln w="0"/>
                  <a:solidFill>
                    <a:schemeClr val="accent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LAN</a:t>
              </a:r>
              <a:endParaRPr lang="en-US" sz="3600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2" t="11021" r="13503" b="21360"/>
          <a:stretch/>
        </p:blipFill>
        <p:spPr>
          <a:xfrm>
            <a:off x="6215202" y="1641589"/>
            <a:ext cx="5505061" cy="3638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419" y="2298161"/>
            <a:ext cx="5849338" cy="1164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0065" y="3495759"/>
            <a:ext cx="5827217" cy="9656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9794" y="1560531"/>
            <a:ext cx="4344006" cy="11336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8028" y="3890984"/>
            <a:ext cx="3810532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7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Application: Comparing Downloads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154" y="3016251"/>
            <a:ext cx="634639" cy="11457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715" y="4162022"/>
            <a:ext cx="1937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Mobile application</a:t>
            </a:r>
          </a:p>
          <a:p>
            <a:pPr algn="ctr"/>
            <a:r>
              <a:rPr lang="en-US" dirty="0" smtClean="0"/>
              <a:t>(Android)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22171" y="3589136"/>
            <a:ext cx="1957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page request:</a:t>
            </a:r>
          </a:p>
          <a:p>
            <a:r>
              <a:rPr lang="en-US" dirty="0" smtClean="0"/>
              <a:t>Serial </a:t>
            </a:r>
            <a:r>
              <a:rPr lang="en-US" dirty="0" err="1" smtClean="0"/>
              <a:t>vs.Parallel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752" y="3062786"/>
            <a:ext cx="781859" cy="11726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603" y="2702219"/>
            <a:ext cx="1709464" cy="153324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440312" y="3320143"/>
            <a:ext cx="2915459" cy="2689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7201" y="3320143"/>
            <a:ext cx="2915459" cy="2689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8472" y="4235467"/>
            <a:ext cx="188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Local Proxy Server</a:t>
            </a:r>
          </a:p>
          <a:p>
            <a:pPr algn="ctr"/>
            <a:r>
              <a:rPr lang="en-US" dirty="0" smtClean="0"/>
              <a:t>(Compress)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47722" y="4235467"/>
            <a:ext cx="180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Local Web Server</a:t>
            </a:r>
          </a:p>
          <a:p>
            <a:pPr algn="ctr"/>
            <a:r>
              <a:rPr lang="en-US" dirty="0" smtClean="0"/>
              <a:t>(variants)</a:t>
            </a:r>
          </a:p>
        </p:txBody>
      </p:sp>
    </p:spTree>
    <p:extLst>
      <p:ext uri="{BB962C8B-B14F-4D97-AF65-F5344CB8AC3E}">
        <p14:creationId xmlns:p14="http://schemas.microsoft.com/office/powerpoint/2010/main" val="296560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segments:</a:t>
            </a:r>
          </a:p>
          <a:p>
            <a:r>
              <a:rPr lang="en-US" dirty="0" smtClean="0"/>
              <a:t>1. setup explanation and starting the scripts</a:t>
            </a:r>
          </a:p>
          <a:p>
            <a:r>
              <a:rPr lang="en-US" dirty="0" smtClean="0"/>
              <a:t>2. running the </a:t>
            </a:r>
            <a:r>
              <a:rPr lang="en-US" smtClean="0"/>
              <a:t>android application (web?)</a:t>
            </a:r>
            <a:endParaRPr lang="en-US" dirty="0" smtClean="0"/>
          </a:p>
          <a:p>
            <a:r>
              <a:rPr lang="en-US" dirty="0" smtClean="0"/>
              <a:t>3. stopping and post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66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provide the scripts including short descriptions for direct implementation in your research projects.</a:t>
            </a:r>
          </a:p>
          <a:p>
            <a:endParaRPr lang="en-US" dirty="0"/>
          </a:p>
          <a:p>
            <a:r>
              <a:rPr lang="en-US" dirty="0" smtClean="0"/>
              <a:t>On the web at cps-mobile.cmich.edu/???</a:t>
            </a:r>
          </a:p>
          <a:p>
            <a:endParaRPr lang="en-US" dirty="0" smtClean="0"/>
          </a:p>
          <a:p>
            <a:r>
              <a:rPr lang="en-US" dirty="0" smtClean="0"/>
              <a:t>Mirrored at http://patrick.seeling.org/demos/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33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</TotalTime>
  <Words>320</Words>
  <Application>Microsoft Office PowerPoint</Application>
  <PresentationFormat>Custom</PresentationFormat>
  <Paragraphs>74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Outline</vt:lpstr>
      <vt:lpstr>The Setup</vt:lpstr>
      <vt:lpstr>Setup: Power Supply</vt:lpstr>
      <vt:lpstr>Setup: Pandaboard/Mobile Device</vt:lpstr>
      <vt:lpstr>Setup: Measurement Computer</vt:lpstr>
      <vt:lpstr>Workflow</vt:lpstr>
      <vt:lpstr>Example Application: Comparing Downloads</vt:lpstr>
      <vt:lpstr>Example Application</vt:lpstr>
      <vt:lpstr>Available Resources</vt:lpstr>
      <vt:lpstr>Thanks for Watching!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Inexpensive Testbed  For Mobile Device  Power Measurement</dc:title>
  <dc:creator>Patrick Seeling</dc:creator>
  <cp:lastModifiedBy>cst-local</cp:lastModifiedBy>
  <cp:revision>41</cp:revision>
  <dcterms:created xsi:type="dcterms:W3CDTF">2013-09-10T20:07:39Z</dcterms:created>
  <dcterms:modified xsi:type="dcterms:W3CDTF">2015-01-05T17:08:36Z</dcterms:modified>
</cp:coreProperties>
</file>